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2" autoAdjust="0"/>
  </p:normalViewPr>
  <p:slideViewPr>
    <p:cSldViewPr snapToGrid="0" snapToObjects="1">
      <p:cViewPr varScale="1">
        <p:scale>
          <a:sx n="105" d="100"/>
          <a:sy n="105" d="100"/>
        </p:scale>
        <p:origin x="-10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A38179-B46E-5646-9B64-A30D6B6339A1}" type="datetimeFigureOut">
              <a:rPr lang="en-US" smtClean="0"/>
              <a:t>1/16/13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54AA5C-5872-6747-A4E7-62897B13369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Han Dynasty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7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 Cont. </a:t>
            </a:r>
            <a:endParaRPr lang="en-US" dirty="0"/>
          </a:p>
        </p:txBody>
      </p:sp>
      <p:pic>
        <p:nvPicPr>
          <p:cNvPr id="5" name="Content Placeholder 4" descr="sumex07_0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156896"/>
            <a:ext cx="4498849" cy="470110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Chinese exchanged silk and other luxury goods for a wide range of other products</a:t>
            </a:r>
          </a:p>
          <a:p>
            <a:r>
              <a:rPr lang="en-US" sz="2600" dirty="0" smtClean="0"/>
              <a:t>The silk road also enriched Chinese Cuisine</a:t>
            </a:r>
          </a:p>
          <a:p>
            <a:r>
              <a:rPr lang="en-US" sz="2600" dirty="0" smtClean="0"/>
              <a:t>Buddhism also entered China at this time</a:t>
            </a:r>
          </a:p>
          <a:p>
            <a:r>
              <a:rPr lang="en-US" sz="2600" dirty="0" smtClean="0"/>
              <a:t>Over time it became very popular and influential in China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546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Han Dynasty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2240280"/>
            <a:ext cx="4489704" cy="4617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106 B.C. a rebel general named Liu Bang gained control of China</a:t>
            </a:r>
          </a:p>
          <a:p>
            <a:r>
              <a:rPr lang="en-US" sz="2800" dirty="0" smtClean="0"/>
              <a:t>He founded the Han dynasty</a:t>
            </a:r>
          </a:p>
          <a:p>
            <a:r>
              <a:rPr lang="en-US" sz="2800" dirty="0" smtClean="0"/>
              <a:t>The Han ruled China for 400 years</a:t>
            </a:r>
          </a:p>
          <a:p>
            <a:r>
              <a:rPr lang="en-US" sz="2800" dirty="0" smtClean="0"/>
              <a:t>Today, the largest group in China still call themselves the Han</a:t>
            </a:r>
            <a:endParaRPr lang="en-US" sz="2800" dirty="0"/>
          </a:p>
        </p:txBody>
      </p:sp>
      <p:pic>
        <p:nvPicPr>
          <p:cNvPr id="2" name="Content Placeholder 1" descr="96a25e087f70540847dd0ca67d4e1c8a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187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613951"/>
            <a:ext cx="7756263" cy="1054250"/>
          </a:xfrm>
        </p:spPr>
        <p:txBody>
          <a:bodyPr/>
          <a:lstStyle/>
          <a:p>
            <a:r>
              <a:rPr lang="en-US" dirty="0" smtClean="0"/>
              <a:t>Reuniting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058358"/>
            <a:ext cx="5061160" cy="4723001"/>
          </a:xfrm>
        </p:spPr>
        <p:txBody>
          <a:bodyPr>
            <a:normAutofit/>
          </a:bodyPr>
          <a:lstStyle/>
          <a:p>
            <a:r>
              <a:rPr lang="en-US" dirty="0" smtClean="0"/>
              <a:t>The first Han emperor came from a poor family</a:t>
            </a:r>
          </a:p>
          <a:p>
            <a:r>
              <a:rPr lang="en-US" dirty="0" smtClean="0"/>
              <a:t>His success was due to his ability to surround himself with strong advisors</a:t>
            </a:r>
          </a:p>
          <a:p>
            <a:r>
              <a:rPr lang="en-US" dirty="0"/>
              <a:t>H</a:t>
            </a:r>
            <a:r>
              <a:rPr lang="en-US" dirty="0" smtClean="0"/>
              <a:t>e consulted a Confusion scholar who pointed out that the Qin lost power because of their harsh policies </a:t>
            </a:r>
          </a:p>
          <a:p>
            <a:r>
              <a:rPr lang="en-US" dirty="0" smtClean="0"/>
              <a:t>The emperor encouraged learning, lowered taxes and ended hard Qin policies</a:t>
            </a:r>
            <a:endParaRPr lang="en-US" dirty="0"/>
          </a:p>
        </p:txBody>
      </p:sp>
      <p:pic>
        <p:nvPicPr>
          <p:cNvPr id="5" name="Content Placeholder 4" descr="the_collapse_of_the_han_dynasty6355be2ccd4630916f74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13414"/>
          <a:stretch>
            <a:fillRect/>
          </a:stretch>
        </p:blipFill>
        <p:spPr>
          <a:xfrm>
            <a:off x="5060950" y="2416175"/>
            <a:ext cx="3803650" cy="3876675"/>
          </a:xfrm>
        </p:spPr>
      </p:pic>
    </p:spTree>
    <p:extLst>
      <p:ext uri="{BB962C8B-B14F-4D97-AF65-F5344CB8AC3E}">
        <p14:creationId xmlns:p14="http://schemas.microsoft.com/office/powerpoint/2010/main" val="72480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Government</a:t>
            </a:r>
            <a:endParaRPr lang="en-US" dirty="0"/>
          </a:p>
        </p:txBody>
      </p:sp>
      <p:pic>
        <p:nvPicPr>
          <p:cNvPr id="5" name="Content Placeholder 4" descr="Gentlemen_in_conversation,_Eastern_Han_Dynasty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5" r="2021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498849" cy="46177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Han emperors created a strong government to keep national unity</a:t>
            </a:r>
          </a:p>
          <a:p>
            <a:r>
              <a:rPr lang="en-US" sz="2600" dirty="0" smtClean="0"/>
              <a:t>The Han government was organized like a pyramid with the emperor on top.</a:t>
            </a:r>
          </a:p>
          <a:p>
            <a:r>
              <a:rPr lang="en-US" sz="2600" dirty="0" smtClean="0"/>
              <a:t>At each level, government officials took orders from those above them and gave orders to those below them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9844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40280"/>
            <a:ext cx="4489704" cy="46177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strength of the Han government was in the civil service</a:t>
            </a:r>
          </a:p>
          <a:p>
            <a:r>
              <a:rPr lang="en-US" sz="2600" dirty="0" smtClean="0"/>
              <a:t>A civil service is a system of government employees selected for their skills and knowledge</a:t>
            </a:r>
          </a:p>
          <a:p>
            <a:r>
              <a:rPr lang="en-US" sz="2600" dirty="0" smtClean="0"/>
              <a:t>With in two years of Han rule, the civil service grew to more then 130,000 officials </a:t>
            </a:r>
            <a:endParaRPr lang="en-US" sz="2600" dirty="0"/>
          </a:p>
        </p:txBody>
      </p:sp>
      <p:pic>
        <p:nvPicPr>
          <p:cNvPr id="5" name="Content Placeholder 4" descr="more_info5997b719d65c13d8cbf6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114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Cont.</a:t>
            </a:r>
            <a:endParaRPr lang="en-US" dirty="0"/>
          </a:p>
        </p:txBody>
      </p:sp>
      <p:pic>
        <p:nvPicPr>
          <p:cNvPr id="5" name="Content Placeholder 4" descr="exa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r="94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498849" cy="46177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Positions were not hereditary</a:t>
            </a:r>
          </a:p>
          <a:p>
            <a:r>
              <a:rPr lang="en-US" sz="2600" dirty="0" smtClean="0"/>
              <a:t>Officials were appointed to positions</a:t>
            </a:r>
          </a:p>
          <a:p>
            <a:r>
              <a:rPr lang="en-US" sz="2600" dirty="0" smtClean="0"/>
              <a:t>Emperor Wudi created exams to find talented people of the civil service</a:t>
            </a:r>
          </a:p>
          <a:p>
            <a:r>
              <a:rPr lang="en-US" sz="2600" dirty="0" smtClean="0"/>
              <a:t>Han officials enjoyed high salaries and a life of comfort and influence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1333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2113102"/>
            <a:ext cx="4816953" cy="4744898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Chinese sent officials west into Central Asia</a:t>
            </a:r>
          </a:p>
          <a:p>
            <a:r>
              <a:rPr lang="en-US" sz="2500" dirty="0" smtClean="0"/>
              <a:t>They were looking for new allies to help defeat a group of nomads</a:t>
            </a:r>
          </a:p>
          <a:p>
            <a:r>
              <a:rPr lang="en-US" sz="2500" dirty="0" smtClean="0"/>
              <a:t>Emperor Wudi sent more officials and his army to help support trade</a:t>
            </a:r>
          </a:p>
          <a:p>
            <a:r>
              <a:rPr lang="en-US" sz="2500" dirty="0" smtClean="0"/>
              <a:t>Merchants could now trade with </a:t>
            </a:r>
            <a:r>
              <a:rPr lang="en-US" sz="2500" smtClean="0"/>
              <a:t>Central </a:t>
            </a:r>
            <a:r>
              <a:rPr lang="en-US" sz="2500" smtClean="0"/>
              <a:t>Asia</a:t>
            </a:r>
            <a:r>
              <a:rPr lang="en-US" sz="2500" smtClean="0"/>
              <a:t> </a:t>
            </a:r>
            <a:r>
              <a:rPr lang="en-US" sz="2500" dirty="0" smtClean="0"/>
              <a:t>with out any fear of being attacked </a:t>
            </a:r>
            <a:endParaRPr lang="en-US" sz="2500" dirty="0"/>
          </a:p>
        </p:txBody>
      </p:sp>
      <p:pic>
        <p:nvPicPr>
          <p:cNvPr id="5" name="Content Placeholder 4" descr="Han_wudi1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7" r="13417"/>
          <a:stretch>
            <a:fillRect/>
          </a:stretch>
        </p:blipFill>
        <p:spPr>
          <a:xfrm>
            <a:off x="4962525" y="2239963"/>
            <a:ext cx="3803650" cy="3876675"/>
          </a:xfrm>
        </p:spPr>
      </p:pic>
    </p:spTree>
    <p:extLst>
      <p:ext uri="{BB962C8B-B14F-4D97-AF65-F5344CB8AC3E}">
        <p14:creationId xmlns:p14="http://schemas.microsoft.com/office/powerpoint/2010/main" val="39603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pic>
        <p:nvPicPr>
          <p:cNvPr id="5" name="Content Placeholder 4" descr="SILKMAP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-25434" b="-25103"/>
          <a:stretch/>
        </p:blipFill>
        <p:spPr>
          <a:xfrm>
            <a:off x="685800" y="2239963"/>
            <a:ext cx="3803650" cy="442451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498849" cy="461772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trade created the “silk road” or a network of trade connecting China to Central and Southwest Asia</a:t>
            </a:r>
          </a:p>
          <a:p>
            <a:r>
              <a:rPr lang="en-US" sz="2600" dirty="0" smtClean="0"/>
              <a:t>Merchants made a lot of money on the Silk Road, but it was also a path for new ideas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7689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134999"/>
            <a:ext cx="4489704" cy="472300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name comes from China’s most important export: silk</a:t>
            </a:r>
          </a:p>
          <a:p>
            <a:r>
              <a:rPr lang="en-US" sz="2600" dirty="0" smtClean="0"/>
              <a:t>Silk is made from the cocoon of a caterpillar called the silk </a:t>
            </a:r>
            <a:r>
              <a:rPr lang="en-US" sz="2600" dirty="0" smtClean="0"/>
              <a:t>worm</a:t>
            </a:r>
            <a:endParaRPr lang="en-US" sz="2600" dirty="0" smtClean="0"/>
          </a:p>
          <a:p>
            <a:r>
              <a:rPr lang="en-US" sz="2600" dirty="0" smtClean="0"/>
              <a:t>Only the Chinese knew how to make silk</a:t>
            </a:r>
          </a:p>
          <a:p>
            <a:r>
              <a:rPr lang="en-US" sz="2600" dirty="0" smtClean="0"/>
              <a:t>They guarded the secret closely. It was illegal to export silk </a:t>
            </a:r>
            <a:r>
              <a:rPr lang="en-US" sz="2600" dirty="0" smtClean="0"/>
              <a:t>worms </a:t>
            </a:r>
            <a:endParaRPr lang="en-US" sz="2600" dirty="0"/>
          </a:p>
        </p:txBody>
      </p:sp>
      <p:pic>
        <p:nvPicPr>
          <p:cNvPr id="5" name="Content Placeholder 4" descr="silkworm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r="18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970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473</TotalTime>
  <Words>410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The Han Dynasty</vt:lpstr>
      <vt:lpstr>The Han Dynasty</vt:lpstr>
      <vt:lpstr>Reuniting China</vt:lpstr>
      <vt:lpstr>Han Government</vt:lpstr>
      <vt:lpstr>Civil Service</vt:lpstr>
      <vt:lpstr>Civil Service Cont.</vt:lpstr>
      <vt:lpstr>The Journey West</vt:lpstr>
      <vt:lpstr>The Silk Road</vt:lpstr>
      <vt:lpstr>Silk Road Cont.</vt:lpstr>
      <vt:lpstr>Silk Road Cont.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Han Dynasty</dc:title>
  <dc:creator>jfimon</dc:creator>
  <cp:lastModifiedBy>jfimon</cp:lastModifiedBy>
  <cp:revision>9</cp:revision>
  <dcterms:created xsi:type="dcterms:W3CDTF">2013-01-15T20:47:23Z</dcterms:created>
  <dcterms:modified xsi:type="dcterms:W3CDTF">2013-01-16T15:55:28Z</dcterms:modified>
</cp:coreProperties>
</file>