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03" autoAdjust="0"/>
  </p:normalViewPr>
  <p:slideViewPr>
    <p:cSldViewPr snapToGrid="0" snapToObjects="1">
      <p:cViewPr varScale="1">
        <p:scale>
          <a:sx n="106" d="100"/>
          <a:sy n="106" d="100"/>
        </p:scale>
        <p:origin x="-17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2C7D7E-1237-1147-B110-7A2E01211358}" type="datetimeFigureOut">
              <a:rPr lang="en-US" smtClean="0"/>
              <a:t>4/23/13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F5FA17-F588-A94C-8C35-B382AB4A952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Division of the Christian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2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45355"/>
            <a:ext cx="8147051" cy="867371"/>
          </a:xfrm>
        </p:spPr>
        <p:txBody>
          <a:bodyPr/>
          <a:lstStyle/>
          <a:p>
            <a:r>
              <a:rPr lang="en-US" dirty="0" smtClean="0"/>
              <a:t>The Great Schism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07783"/>
            <a:ext cx="4664729" cy="55502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 time, the differences between the Eastern and Western churches grew</a:t>
            </a:r>
          </a:p>
          <a:p>
            <a:r>
              <a:rPr lang="en-US" sz="2400" dirty="0" smtClean="0"/>
              <a:t>Two different religions developed</a:t>
            </a:r>
          </a:p>
          <a:p>
            <a:r>
              <a:rPr lang="en-US" sz="2400" dirty="0" smtClean="0"/>
              <a:t>In 1054, these two traditions formally split</a:t>
            </a:r>
          </a:p>
          <a:p>
            <a:r>
              <a:rPr lang="en-US" sz="2400" dirty="0" smtClean="0"/>
              <a:t>The split is known as The Great Schism</a:t>
            </a:r>
          </a:p>
          <a:p>
            <a:r>
              <a:rPr lang="en-US" sz="2400" dirty="0" smtClean="0"/>
              <a:t>Schism is Greek meaning split or division </a:t>
            </a:r>
            <a:endParaRPr lang="en-US" sz="2400" dirty="0"/>
          </a:p>
        </p:txBody>
      </p:sp>
      <p:pic>
        <p:nvPicPr>
          <p:cNvPr id="5" name="Content Placeholder 4" descr="schism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07" b="-9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259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868"/>
            <a:ext cx="4074914" cy="1584136"/>
          </a:xfrm>
        </p:spPr>
        <p:txBody>
          <a:bodyPr/>
          <a:lstStyle/>
          <a:p>
            <a:r>
              <a:rPr lang="en-US" sz="3800" dirty="0" smtClean="0"/>
              <a:t>Eastern Orthodox Church</a:t>
            </a:r>
            <a:endParaRPr lang="en-US" sz="3800" dirty="0"/>
          </a:p>
        </p:txBody>
      </p:sp>
      <p:pic>
        <p:nvPicPr>
          <p:cNvPr id="5" name="Content Placeholder 4" descr="ShowImage.ashx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 b="4689"/>
          <a:stretch>
            <a:fillRect/>
          </a:stretch>
        </p:blipFill>
        <p:spPr>
          <a:xfrm>
            <a:off x="234950" y="1762125"/>
            <a:ext cx="3840163" cy="43640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6940" y="113174"/>
            <a:ext cx="4957060" cy="6744826"/>
          </a:xfrm>
        </p:spPr>
        <p:txBody>
          <a:bodyPr>
            <a:noAutofit/>
          </a:bodyPr>
          <a:lstStyle/>
          <a:p>
            <a:r>
              <a:rPr lang="en-US" sz="2300" dirty="0" smtClean="0"/>
              <a:t>The Eastern branch of the church came to be called the Eastern Orthodox Church</a:t>
            </a:r>
          </a:p>
          <a:p>
            <a:r>
              <a:rPr lang="en-US" sz="2300" dirty="0" smtClean="0"/>
              <a:t>Orthodox means following established beliefs</a:t>
            </a:r>
          </a:p>
          <a:p>
            <a:r>
              <a:rPr lang="en-US" sz="2300" dirty="0" smtClean="0"/>
              <a:t>The Byzantine emperor was the head of the church</a:t>
            </a:r>
          </a:p>
          <a:p>
            <a:r>
              <a:rPr lang="en-US" sz="2300" dirty="0" smtClean="0"/>
              <a:t>Patriarchs handled the day-to-day affairs</a:t>
            </a:r>
          </a:p>
          <a:p>
            <a:r>
              <a:rPr lang="en-US" sz="2300" dirty="0" smtClean="0"/>
              <a:t>They were all equals, through the Patriarch of Constantinople is considered first among equals</a:t>
            </a:r>
          </a:p>
          <a:p>
            <a:r>
              <a:rPr lang="en-US" sz="2300" dirty="0" smtClean="0"/>
              <a:t>The Emperor had the power to remove a patriarch if he chose to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973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955" y="94129"/>
            <a:ext cx="3840480" cy="1452283"/>
          </a:xfrm>
        </p:spPr>
        <p:txBody>
          <a:bodyPr/>
          <a:lstStyle/>
          <a:p>
            <a:r>
              <a:rPr lang="en-US" sz="3800" dirty="0" smtClean="0"/>
              <a:t>The Roman Catholic Church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94130"/>
            <a:ext cx="5131956" cy="676387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Western tradition became known as the Roman Catholic Church</a:t>
            </a:r>
          </a:p>
          <a:p>
            <a:r>
              <a:rPr lang="en-US" sz="2200" dirty="0" smtClean="0"/>
              <a:t>Roman because it was based in Rome</a:t>
            </a:r>
          </a:p>
          <a:p>
            <a:r>
              <a:rPr lang="en-US" sz="2200" dirty="0" smtClean="0"/>
              <a:t>Catholic means universal, or concerned with all people</a:t>
            </a:r>
          </a:p>
          <a:p>
            <a:r>
              <a:rPr lang="en-US" sz="2200" dirty="0" smtClean="0"/>
              <a:t>Greatly shaped the culture of Western Europe</a:t>
            </a:r>
          </a:p>
          <a:p>
            <a:r>
              <a:rPr lang="en-US" sz="2200" dirty="0" smtClean="0"/>
              <a:t>The pope is the head of the Church</a:t>
            </a:r>
          </a:p>
          <a:p>
            <a:r>
              <a:rPr lang="en-US" sz="2200" dirty="0" smtClean="0"/>
              <a:t>He did not take orders from any leaders,  including the Byzantine emperor</a:t>
            </a:r>
          </a:p>
          <a:p>
            <a:r>
              <a:rPr lang="en-US" sz="2200" dirty="0" smtClean="0"/>
              <a:t>This was the most important issue dividing the two churches </a:t>
            </a:r>
            <a:endParaRPr lang="en-US" sz="2200" dirty="0"/>
          </a:p>
        </p:txBody>
      </p:sp>
      <p:pic>
        <p:nvPicPr>
          <p:cNvPr id="5" name="Content Placeholder 4" descr="ens_031413_pop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" b="4212"/>
          <a:stretch>
            <a:fillRect/>
          </a:stretch>
        </p:blipFill>
        <p:spPr>
          <a:xfrm>
            <a:off x="5132388" y="1762125"/>
            <a:ext cx="3840162" cy="4364038"/>
          </a:xfrm>
        </p:spPr>
      </p:pic>
    </p:spTree>
    <p:extLst>
      <p:ext uri="{BB962C8B-B14F-4D97-AF65-F5344CB8AC3E}">
        <p14:creationId xmlns:p14="http://schemas.microsoft.com/office/powerpoint/2010/main" val="288105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Traditions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Eastern Orthodox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541494"/>
            <a:ext cx="4338955" cy="43165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Official language was Greek</a:t>
            </a:r>
          </a:p>
          <a:p>
            <a:r>
              <a:rPr lang="en-US" sz="2400" dirty="0" smtClean="0"/>
              <a:t>Priests are allowed to get married</a:t>
            </a:r>
          </a:p>
          <a:p>
            <a:r>
              <a:rPr lang="en-US" sz="2400" dirty="0" smtClean="0"/>
              <a:t>Highest church official is the Patriarch of Constantinople</a:t>
            </a:r>
          </a:p>
          <a:p>
            <a:r>
              <a:rPr lang="en-US" sz="2400" dirty="0" smtClean="0"/>
              <a:t>Byzantine emperor headed the Church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Roman Catholic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4338954" cy="43165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Official language was Latin</a:t>
            </a:r>
          </a:p>
          <a:p>
            <a:r>
              <a:rPr lang="en-US" sz="2400" dirty="0" smtClean="0"/>
              <a:t>Priests are not allowed to get married</a:t>
            </a:r>
          </a:p>
          <a:p>
            <a:r>
              <a:rPr lang="en-US" sz="2400" dirty="0" smtClean="0"/>
              <a:t>Highest Church official is the Pope</a:t>
            </a:r>
          </a:p>
          <a:p>
            <a:r>
              <a:rPr lang="en-US" sz="2400" dirty="0" smtClean="0"/>
              <a:t>The pope headed the Church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395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 Orthodox 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762124"/>
            <a:ext cx="4338955" cy="5095875"/>
          </a:xfrm>
        </p:spPr>
        <p:txBody>
          <a:bodyPr/>
          <a:lstStyle/>
          <a:p>
            <a:r>
              <a:rPr lang="en-US" sz="2400" dirty="0" smtClean="0"/>
              <a:t>Today there is no Byzantine Emperor</a:t>
            </a:r>
          </a:p>
          <a:p>
            <a:r>
              <a:rPr lang="en-US" sz="2400" dirty="0" smtClean="0"/>
              <a:t>Orthodox Churches in different countries are led by their own patriarchs</a:t>
            </a:r>
          </a:p>
          <a:p>
            <a:r>
              <a:rPr lang="en-US" sz="2400" dirty="0" smtClean="0"/>
              <a:t>They still do not recognize the popes power</a:t>
            </a:r>
          </a:p>
          <a:p>
            <a:r>
              <a:rPr lang="en-US" sz="2400" dirty="0" smtClean="0"/>
              <a:t>Relations between the churches have improved, but the division remains</a:t>
            </a:r>
          </a:p>
          <a:p>
            <a:endParaRPr lang="en-US" dirty="0"/>
          </a:p>
        </p:txBody>
      </p:sp>
      <p:pic>
        <p:nvPicPr>
          <p:cNvPr id="10" name="Content Placeholder 9" descr="benedictbartholomew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r="13292"/>
          <a:stretch>
            <a:fillRect/>
          </a:stretch>
        </p:blipFill>
        <p:spPr>
          <a:xfrm>
            <a:off x="4471686" y="1762124"/>
            <a:ext cx="4491037" cy="4587875"/>
          </a:xfrm>
        </p:spPr>
      </p:pic>
    </p:spTree>
    <p:extLst>
      <p:ext uri="{BB962C8B-B14F-4D97-AF65-F5344CB8AC3E}">
        <p14:creationId xmlns:p14="http://schemas.microsoft.com/office/powerpoint/2010/main" val="313573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4061"/>
          </a:xfrm>
        </p:spPr>
        <p:txBody>
          <a:bodyPr/>
          <a:lstStyle/>
          <a:p>
            <a:r>
              <a:rPr lang="en-US" dirty="0" smtClean="0"/>
              <a:t>Religious Differences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762125"/>
            <a:ext cx="4596190" cy="5095874"/>
          </a:xfrm>
        </p:spPr>
        <p:txBody>
          <a:bodyPr>
            <a:noAutofit/>
          </a:bodyPr>
          <a:lstStyle/>
          <a:p>
            <a:r>
              <a:rPr lang="en-US" sz="2400" dirty="0" smtClean="0"/>
              <a:t>By the late 300s, Christianity was the official religion of the Roman empire</a:t>
            </a:r>
          </a:p>
          <a:p>
            <a:r>
              <a:rPr lang="en-US" sz="2400" dirty="0" smtClean="0"/>
              <a:t>As the faith grew, Christians began to argue about the core beliefs of the faith</a:t>
            </a:r>
          </a:p>
          <a:p>
            <a:r>
              <a:rPr lang="en-US" sz="2400" dirty="0" smtClean="0"/>
              <a:t>These arguments eventually split Christianity into two churches</a:t>
            </a:r>
          </a:p>
          <a:p>
            <a:r>
              <a:rPr lang="en-US" sz="2400" dirty="0" smtClean="0"/>
              <a:t>Roman Catholic and Eastern Orthodox</a:t>
            </a:r>
            <a:endParaRPr lang="en-US" sz="2400" dirty="0"/>
          </a:p>
        </p:txBody>
      </p:sp>
      <p:pic>
        <p:nvPicPr>
          <p:cNvPr id="8" name="Content Placeholder 7" descr="hogue-orthodo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9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696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94129"/>
            <a:ext cx="3840480" cy="1452283"/>
          </a:xfrm>
        </p:spPr>
        <p:txBody>
          <a:bodyPr/>
          <a:lstStyle/>
          <a:p>
            <a:r>
              <a:rPr lang="en-US" dirty="0" smtClean="0"/>
              <a:t>The Nicene Creed </a:t>
            </a:r>
            <a:endParaRPr lang="en-US" dirty="0"/>
          </a:p>
        </p:txBody>
      </p:sp>
      <p:pic>
        <p:nvPicPr>
          <p:cNvPr id="5" name="Content Placeholder 4" descr="revised-nicene-creed-holy-card25349xl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23" r="-28323"/>
          <a:stretch>
            <a:fillRect/>
          </a:stretch>
        </p:blipFill>
        <p:spPr>
          <a:xfrm>
            <a:off x="0" y="1546412"/>
            <a:ext cx="4886476" cy="52148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862" y="94128"/>
            <a:ext cx="4542138" cy="6763871"/>
          </a:xfrm>
        </p:spPr>
        <p:txBody>
          <a:bodyPr>
            <a:normAutofit/>
          </a:bodyPr>
          <a:lstStyle/>
          <a:p>
            <a:r>
              <a:rPr lang="en-US" sz="2300" dirty="0" smtClean="0"/>
              <a:t>Early Christians argued over who Jesus was</a:t>
            </a:r>
          </a:p>
          <a:p>
            <a:r>
              <a:rPr lang="en-US" sz="2300" dirty="0" smtClean="0"/>
              <a:t>Some argued he was fully human</a:t>
            </a:r>
          </a:p>
          <a:p>
            <a:r>
              <a:rPr lang="en-US" sz="2300" dirty="0" smtClean="0"/>
              <a:t>Others believed he was fully divine, or that he was both</a:t>
            </a:r>
          </a:p>
          <a:p>
            <a:r>
              <a:rPr lang="en-US" sz="2300" dirty="0" smtClean="0"/>
              <a:t>In 325, Constantine called a council of bishops in the city of Nicaea</a:t>
            </a:r>
          </a:p>
          <a:p>
            <a:r>
              <a:rPr lang="en-US" sz="2300" dirty="0" smtClean="0"/>
              <a:t>The early church leaders created a statement of beliefs, or a creed, called the Nicene creed</a:t>
            </a:r>
          </a:p>
          <a:p>
            <a:r>
              <a:rPr lang="en-US" sz="2300" dirty="0" smtClean="0"/>
              <a:t>It stated Jesus was both human and divine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2347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46" y="94129"/>
            <a:ext cx="3840480" cy="1452283"/>
          </a:xfrm>
        </p:spPr>
        <p:txBody>
          <a:bodyPr/>
          <a:lstStyle/>
          <a:p>
            <a:r>
              <a:rPr lang="en-US" dirty="0" smtClean="0"/>
              <a:t>Icons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1497"/>
            <a:ext cx="4338955" cy="6513764"/>
          </a:xfrm>
        </p:spPr>
        <p:txBody>
          <a:bodyPr>
            <a:noAutofit/>
          </a:bodyPr>
          <a:lstStyle/>
          <a:p>
            <a:r>
              <a:rPr lang="en-US" sz="2300" dirty="0" smtClean="0"/>
              <a:t>Christians also argued over the use of icons</a:t>
            </a:r>
          </a:p>
          <a:p>
            <a:r>
              <a:rPr lang="en-US" sz="2300" dirty="0" smtClean="0"/>
              <a:t>An Icon is a holy image, usually a portrait of a saint or Jesus</a:t>
            </a:r>
          </a:p>
          <a:p>
            <a:r>
              <a:rPr lang="en-US" sz="2300" dirty="0" smtClean="0"/>
              <a:t>Many Christians displayed icons in their homes and churches</a:t>
            </a:r>
          </a:p>
          <a:p>
            <a:r>
              <a:rPr lang="en-US" sz="2300" dirty="0" smtClean="0"/>
              <a:t>For them, honoring an icon was a pathway to God</a:t>
            </a:r>
          </a:p>
          <a:p>
            <a:r>
              <a:rPr lang="en-US" sz="2300" dirty="0" smtClean="0"/>
              <a:t>But to others, praying to icons seemed like worshipping objects, which is forbidden in the Bible </a:t>
            </a:r>
            <a:endParaRPr lang="en-US" sz="2300" dirty="0"/>
          </a:p>
        </p:txBody>
      </p:sp>
      <p:pic>
        <p:nvPicPr>
          <p:cNvPr id="5" name="Content Placeholder 4" descr="x-icon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22" r="-19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110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94129"/>
            <a:ext cx="3840480" cy="1452283"/>
          </a:xfrm>
        </p:spPr>
        <p:txBody>
          <a:bodyPr/>
          <a:lstStyle/>
          <a:p>
            <a:r>
              <a:rPr lang="en-US" dirty="0" smtClean="0"/>
              <a:t>Iconoclasts</a:t>
            </a:r>
            <a:endParaRPr lang="en-US" dirty="0"/>
          </a:p>
        </p:txBody>
      </p:sp>
      <p:pic>
        <p:nvPicPr>
          <p:cNvPr id="5" name="Content Placeholder 4" descr="250px-Clasm_Chludov_detail_9th_century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r="653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7302" y="94129"/>
            <a:ext cx="4466698" cy="6763871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the 700s several Byzantine emperor tried to stop icon use</a:t>
            </a:r>
          </a:p>
          <a:p>
            <a:r>
              <a:rPr lang="en-US" sz="2400" dirty="0" smtClean="0"/>
              <a:t>People who opposed icons were called iconoclasts or “image-breakers.”</a:t>
            </a:r>
          </a:p>
          <a:p>
            <a:r>
              <a:rPr lang="en-US" sz="2400" dirty="0" smtClean="0"/>
              <a:t>They went into churches and smashed icons</a:t>
            </a:r>
          </a:p>
          <a:p>
            <a:r>
              <a:rPr lang="en-US" sz="2400" dirty="0" smtClean="0"/>
              <a:t>Eventually emperors took control who opposed the iconoclast</a:t>
            </a:r>
          </a:p>
          <a:p>
            <a:r>
              <a:rPr lang="en-US" sz="2400" dirty="0" smtClean="0"/>
              <a:t>Today, Icons are an important part of worship in Eastern Orthodox churches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093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46" y="94129"/>
            <a:ext cx="3840480" cy="1452283"/>
          </a:xfrm>
        </p:spPr>
        <p:txBody>
          <a:bodyPr/>
          <a:lstStyle/>
          <a:p>
            <a:r>
              <a:rPr lang="en-US" sz="4000" dirty="0" smtClean="0"/>
              <a:t>Church Organization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39520"/>
            <a:ext cx="4526421" cy="6518479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The most important Christian leaders were called bishops</a:t>
            </a:r>
          </a:p>
          <a:p>
            <a:r>
              <a:rPr lang="en-US" sz="2300" dirty="0" smtClean="0"/>
              <a:t>Early on, each church was led by its own bishop</a:t>
            </a:r>
          </a:p>
          <a:p>
            <a:r>
              <a:rPr lang="en-US" sz="2300" dirty="0" smtClean="0"/>
              <a:t>Later, a single bishop took charge of all the churches in a city</a:t>
            </a:r>
          </a:p>
          <a:p>
            <a:r>
              <a:rPr lang="en-US" sz="2300" dirty="0" smtClean="0"/>
              <a:t>Eventually bishops gained authority over all the churches in a region</a:t>
            </a:r>
          </a:p>
          <a:p>
            <a:r>
              <a:rPr lang="en-US" sz="2300" dirty="0" smtClean="0"/>
              <a:t>The bishops in the 5 most important cities, Constantinople, Rome, Alexandria, Antioch and Jerusalem, were known as patriarchs </a:t>
            </a:r>
            <a:endParaRPr lang="en-US" sz="2300" dirty="0"/>
          </a:p>
        </p:txBody>
      </p:sp>
      <p:pic>
        <p:nvPicPr>
          <p:cNvPr id="5" name="Content Placeholder 4" descr="ntx-territory-5-patriarchs-381AD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66" b="-29366"/>
          <a:stretch>
            <a:fillRect/>
          </a:stretch>
        </p:blipFill>
        <p:spPr>
          <a:xfrm>
            <a:off x="4526421" y="1461745"/>
            <a:ext cx="4411959" cy="5311587"/>
          </a:xfrm>
        </p:spPr>
      </p:pic>
    </p:spTree>
    <p:extLst>
      <p:ext uri="{BB962C8B-B14F-4D97-AF65-F5344CB8AC3E}">
        <p14:creationId xmlns:p14="http://schemas.microsoft.com/office/powerpoint/2010/main" val="157859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Bishops</a:t>
            </a:r>
            <a:endParaRPr lang="en-US" dirty="0"/>
          </a:p>
        </p:txBody>
      </p:sp>
      <p:pic>
        <p:nvPicPr>
          <p:cNvPr id="5" name="Content Placeholder 4" descr="ordai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r="1611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4"/>
            <a:ext cx="4338954" cy="50958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bishops authority was based on a tradition known as apostolic succession</a:t>
            </a:r>
          </a:p>
          <a:p>
            <a:r>
              <a:rPr lang="en-US" sz="2400" dirty="0" smtClean="0"/>
              <a:t>Jesus gave authority of his church to the original apostles</a:t>
            </a:r>
          </a:p>
          <a:p>
            <a:r>
              <a:rPr lang="en-US" sz="2400" dirty="0" smtClean="0"/>
              <a:t>They based this authority down to each generation of bishops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83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993" y="1647303"/>
            <a:ext cx="4216548" cy="50592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first, the five patriarchs were equal in authority</a:t>
            </a:r>
          </a:p>
          <a:p>
            <a:r>
              <a:rPr lang="en-US" sz="2400" dirty="0" smtClean="0"/>
              <a:t>Over time, the bishop of Rome claimed authority over all Christians</a:t>
            </a:r>
          </a:p>
          <a:p>
            <a:r>
              <a:rPr lang="en-US" sz="2400" dirty="0" smtClean="0"/>
              <a:t>He began to be called the pope, which means father, or head of the Church</a:t>
            </a:r>
            <a:endParaRPr lang="en-US" sz="2400" dirty="0"/>
          </a:p>
        </p:txBody>
      </p:sp>
      <p:pic>
        <p:nvPicPr>
          <p:cNvPr id="5" name="Content Placeholder 4" descr="papal-seal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6" b="8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98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94129"/>
            <a:ext cx="3840480" cy="1452283"/>
          </a:xfrm>
        </p:spPr>
        <p:txBody>
          <a:bodyPr/>
          <a:lstStyle/>
          <a:p>
            <a:r>
              <a:rPr lang="en-US" dirty="0" smtClean="0"/>
              <a:t>The Power of The Pope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81" y="1762125"/>
            <a:ext cx="4073779" cy="4364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     “You are Peter and on the rock I will build my church… I will give you the keys of the Kingdom of heaven, and whatever you bind on earth shall be bound in heaven.”        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     ~Matthew 16:18-19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4660" y="0"/>
            <a:ext cx="4919340" cy="6858000"/>
          </a:xfrm>
        </p:spPr>
        <p:txBody>
          <a:bodyPr>
            <a:noAutofit/>
          </a:bodyPr>
          <a:lstStyle/>
          <a:p>
            <a:r>
              <a:rPr lang="en-US" sz="2250" dirty="0" smtClean="0"/>
              <a:t>The popes based their claim on the idea that they were the successors to the apostle Peter</a:t>
            </a:r>
          </a:p>
          <a:p>
            <a:r>
              <a:rPr lang="en-US" sz="2250" dirty="0" smtClean="0"/>
              <a:t>They argued that Jesus made Peter the head of the church</a:t>
            </a:r>
          </a:p>
          <a:p>
            <a:r>
              <a:rPr lang="en-US" sz="2250" dirty="0" smtClean="0"/>
              <a:t>Peter had traveled to Rome to become its first bishop</a:t>
            </a:r>
          </a:p>
          <a:p>
            <a:r>
              <a:rPr lang="en-US" sz="2250" dirty="0" smtClean="0"/>
              <a:t>After his death, his authority as head of the Church should be passed on to the bishops who followed him</a:t>
            </a:r>
          </a:p>
          <a:p>
            <a:r>
              <a:rPr lang="en-US" sz="2250" dirty="0" smtClean="0"/>
              <a:t>Eastern patriarchs and Byzantine emperors rejected this view</a:t>
            </a:r>
          </a:p>
          <a:p>
            <a:r>
              <a:rPr lang="en-US" sz="2250" dirty="0" smtClean="0"/>
              <a:t>It would take away their own power over their own churches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35793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2989</TotalTime>
  <Words>780</Words>
  <Application>Microsoft Macintosh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Saddle</vt:lpstr>
      <vt:lpstr>The Division of the Christian Church</vt:lpstr>
      <vt:lpstr>Religious Differences </vt:lpstr>
      <vt:lpstr>The Nicene Creed </vt:lpstr>
      <vt:lpstr>Icons </vt:lpstr>
      <vt:lpstr>Iconoclasts</vt:lpstr>
      <vt:lpstr>Church Organization</vt:lpstr>
      <vt:lpstr>The Power of Bishops</vt:lpstr>
      <vt:lpstr>The Pope</vt:lpstr>
      <vt:lpstr>The Power of The Pope</vt:lpstr>
      <vt:lpstr>The Great Schism </vt:lpstr>
      <vt:lpstr>Eastern Orthodox Church</vt:lpstr>
      <vt:lpstr>The Roman Catholic Church</vt:lpstr>
      <vt:lpstr>Different Traditions</vt:lpstr>
      <vt:lpstr>Easter Orthodox Today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Division of the Christian Church</dc:title>
  <dc:creator>jfimon</dc:creator>
  <cp:lastModifiedBy>jfimon</cp:lastModifiedBy>
  <cp:revision>9</cp:revision>
  <dcterms:created xsi:type="dcterms:W3CDTF">2013-04-23T17:03:21Z</dcterms:created>
  <dcterms:modified xsi:type="dcterms:W3CDTF">2013-04-25T18:52:56Z</dcterms:modified>
</cp:coreProperties>
</file>