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20" autoAdjust="0"/>
  </p:normalViewPr>
  <p:slideViewPr>
    <p:cSldViewPr snapToGrid="0" snapToObjects="1">
      <p:cViewPr varScale="1">
        <p:scale>
          <a:sx n="106" d="100"/>
          <a:sy n="106" d="100"/>
        </p:scale>
        <p:origin x="-9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3/5/13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Roman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9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Patricians and Plebeians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345623" cy="502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Roman citizens were divided into two orders</a:t>
            </a:r>
          </a:p>
          <a:p>
            <a:r>
              <a:rPr lang="en-US" sz="2500" dirty="0" smtClean="0"/>
              <a:t>One were the patricians, members of the oldest families in Rome</a:t>
            </a:r>
          </a:p>
          <a:p>
            <a:r>
              <a:rPr lang="en-US" sz="2500" dirty="0" smtClean="0"/>
              <a:t>They were usually wealthy</a:t>
            </a:r>
          </a:p>
          <a:p>
            <a:r>
              <a:rPr lang="en-US" sz="2500" dirty="0" smtClean="0"/>
              <a:t>In the early days of the republic they controlled all government offices</a:t>
            </a:r>
            <a:endParaRPr lang="en-US" sz="2500" dirty="0"/>
          </a:p>
        </p:txBody>
      </p:sp>
      <p:pic>
        <p:nvPicPr>
          <p:cNvPr id="5" name="Content Placeholder 4" descr="img_poc8_1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85" b="-14185"/>
          <a:stretch>
            <a:fillRect/>
          </a:stretch>
        </p:blipFill>
        <p:spPr>
          <a:xfrm>
            <a:off x="4648376" y="1485726"/>
            <a:ext cx="4169160" cy="4864476"/>
          </a:xfrm>
        </p:spPr>
      </p:pic>
    </p:spTree>
    <p:extLst>
      <p:ext uri="{BB962C8B-B14F-4D97-AF65-F5344CB8AC3E}">
        <p14:creationId xmlns:p14="http://schemas.microsoft.com/office/powerpoint/2010/main" val="153720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Patricians and </a:t>
            </a:r>
            <a:r>
              <a:rPr lang="en-US" dirty="0" smtClean="0"/>
              <a:t>Plebeians Cont.</a:t>
            </a:r>
            <a:endParaRPr lang="en-US" dirty="0"/>
          </a:p>
        </p:txBody>
      </p:sp>
      <p:pic>
        <p:nvPicPr>
          <p:cNvPr id="5" name="Content Placeholder 4" descr="img_poc8_18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r="27250" b="12980"/>
          <a:stretch/>
        </p:blipFill>
        <p:spPr>
          <a:xfrm>
            <a:off x="176213" y="1584430"/>
            <a:ext cx="3565525" cy="51102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2100" y="1584429"/>
            <a:ext cx="5401899" cy="527357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other order was the plebeians, who were the majority of Romans</a:t>
            </a:r>
          </a:p>
          <a:p>
            <a:r>
              <a:rPr lang="en-US" sz="2400" dirty="0" smtClean="0"/>
              <a:t>Most were common farmers or artisans – some were wealthy</a:t>
            </a:r>
          </a:p>
          <a:p>
            <a:r>
              <a:rPr lang="en-US" sz="2400" dirty="0" smtClean="0"/>
              <a:t>The plebeians forced the patricians to open political offices to them</a:t>
            </a:r>
          </a:p>
          <a:p>
            <a:r>
              <a:rPr lang="en-US" sz="2400" dirty="0" smtClean="0"/>
              <a:t>They went on strike – during a war they walked out of the city and sat down on a near by hill.</a:t>
            </a:r>
          </a:p>
          <a:p>
            <a:r>
              <a:rPr lang="en-US" sz="2400" dirty="0" smtClean="0"/>
              <a:t>Rome could not fight without them, so the patricians gave 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58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Assemblies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71854"/>
            <a:ext cx="5350020" cy="5286146"/>
          </a:xfrm>
        </p:spPr>
        <p:txBody>
          <a:bodyPr>
            <a:noAutofit/>
          </a:bodyPr>
          <a:lstStyle/>
          <a:p>
            <a:r>
              <a:rPr lang="en-US" sz="2500" dirty="0" smtClean="0"/>
              <a:t>All adult males could participate in assemblies</a:t>
            </a:r>
          </a:p>
          <a:p>
            <a:r>
              <a:rPr lang="en-US" sz="2500" dirty="0" smtClean="0"/>
              <a:t>Although the votes of the wealthy sometimes counted for more</a:t>
            </a:r>
          </a:p>
          <a:p>
            <a:r>
              <a:rPr lang="en-US" sz="2500" dirty="0" smtClean="0"/>
              <a:t>At assemblies, Romans elected officials and passed laws</a:t>
            </a:r>
          </a:p>
          <a:p>
            <a:r>
              <a:rPr lang="en-US" sz="2500" dirty="0" smtClean="0"/>
              <a:t>This was a form of direct democracy</a:t>
            </a:r>
          </a:p>
          <a:p>
            <a:r>
              <a:rPr lang="en-US" sz="2500" dirty="0" smtClean="0"/>
              <a:t>However, the power of the assemblies was checked by the senate and elected officials </a:t>
            </a:r>
            <a:endParaRPr lang="en-US" sz="2500" dirty="0"/>
          </a:p>
        </p:txBody>
      </p:sp>
      <p:pic>
        <p:nvPicPr>
          <p:cNvPr id="5" name="Content Placeholder 4" descr="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5" r="16895"/>
          <a:stretch>
            <a:fillRect/>
          </a:stretch>
        </p:blipFill>
        <p:spPr>
          <a:xfrm>
            <a:off x="5349875" y="1828800"/>
            <a:ext cx="3565525" cy="4297363"/>
          </a:xfrm>
        </p:spPr>
      </p:pic>
    </p:spTree>
    <p:extLst>
      <p:ext uri="{BB962C8B-B14F-4D97-AF65-F5344CB8AC3E}">
        <p14:creationId xmlns:p14="http://schemas.microsoft.com/office/powerpoint/2010/main" val="258192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senate</a:t>
            </a:r>
            <a:endParaRPr lang="en-US" dirty="0"/>
          </a:p>
        </p:txBody>
      </p:sp>
      <p:pic>
        <p:nvPicPr>
          <p:cNvPr id="5" name="Content Placeholder 4" descr="e9fcafdf05db2ce6874c46599810f6d5_1M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" r="48248" b="-5394"/>
          <a:stretch/>
        </p:blipFill>
        <p:spPr>
          <a:xfrm>
            <a:off x="314325" y="1828800"/>
            <a:ext cx="3565525" cy="42973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7234" y="1597004"/>
            <a:ext cx="4906766" cy="5260996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 smtClean="0"/>
              <a:t>The senate was made up of the wealthiest and best known elder Romans</a:t>
            </a:r>
          </a:p>
          <a:p>
            <a:r>
              <a:rPr lang="en-US" sz="2700" dirty="0" smtClean="0"/>
              <a:t>They did not represent the people</a:t>
            </a:r>
          </a:p>
          <a:p>
            <a:r>
              <a:rPr lang="en-US" sz="2700" dirty="0" smtClean="0"/>
              <a:t>They were supposed to guide the state</a:t>
            </a:r>
          </a:p>
          <a:p>
            <a:r>
              <a:rPr lang="en-US" sz="2700" dirty="0" smtClean="0"/>
              <a:t>The senate advised the other branches, its advice was almost always followed</a:t>
            </a:r>
          </a:p>
          <a:p>
            <a:r>
              <a:rPr lang="en-US" sz="2700" dirty="0" smtClean="0"/>
              <a:t>They also ran foreign policy and decided how to spend the states money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5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Magistrates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345623" cy="502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romans elected couple of powerful magistrates</a:t>
            </a:r>
          </a:p>
          <a:p>
            <a:r>
              <a:rPr lang="en-US" sz="2500" dirty="0" smtClean="0"/>
              <a:t>They were very powerful officials that enforced the law</a:t>
            </a:r>
          </a:p>
          <a:p>
            <a:r>
              <a:rPr lang="en-US" sz="2500" dirty="0" smtClean="0"/>
              <a:t>They moved from lower offices to higher ones</a:t>
            </a:r>
          </a:p>
          <a:p>
            <a:r>
              <a:rPr lang="en-US" sz="2500" dirty="0" smtClean="0"/>
              <a:t>The path was called the race of honors</a:t>
            </a:r>
            <a:endParaRPr lang="en-US" sz="2500" dirty="0"/>
          </a:p>
        </p:txBody>
      </p:sp>
      <p:pic>
        <p:nvPicPr>
          <p:cNvPr id="5" name="Content Placeholder 4" descr="consu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r="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78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 of Honors</a:t>
            </a:r>
            <a:endParaRPr lang="en-US" dirty="0"/>
          </a:p>
        </p:txBody>
      </p:sp>
      <p:pic>
        <p:nvPicPr>
          <p:cNvPr id="5" name="Content Placeholder 4" descr="pompeii_-_osteria_della_via_di_mercurio_-_dice_player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97" b="-25897"/>
          <a:stretch>
            <a:fillRect/>
          </a:stretch>
        </p:blipFill>
        <p:spPr>
          <a:xfrm>
            <a:off x="401638" y="1828800"/>
            <a:ext cx="3567112" cy="42973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5624" y="1609579"/>
            <a:ext cx="4798376" cy="5248421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 lowest office was a </a:t>
            </a:r>
            <a:r>
              <a:rPr lang="en-US" sz="2500" dirty="0" smtClean="0"/>
              <a:t>questor</a:t>
            </a:r>
            <a:endParaRPr lang="en-US" sz="2500" dirty="0" smtClean="0"/>
          </a:p>
          <a:p>
            <a:r>
              <a:rPr lang="en-US" sz="2500" dirty="0" smtClean="0"/>
              <a:t>Questors</a:t>
            </a:r>
            <a:r>
              <a:rPr lang="en-US" sz="2500" dirty="0" smtClean="0"/>
              <a:t> were accountants who kept track of the states money</a:t>
            </a:r>
          </a:p>
          <a:p>
            <a:r>
              <a:rPr lang="en-US" sz="2500" dirty="0" smtClean="0"/>
              <a:t>If a citizen did well, he might seek election as an </a:t>
            </a:r>
            <a:r>
              <a:rPr lang="en-US" sz="2500" dirty="0" smtClean="0"/>
              <a:t>aedile</a:t>
            </a:r>
            <a:endParaRPr lang="en-US" sz="2500" dirty="0" smtClean="0"/>
          </a:p>
          <a:p>
            <a:r>
              <a:rPr lang="en-US" sz="2500" dirty="0" smtClean="0"/>
              <a:t>Aediles</a:t>
            </a:r>
            <a:r>
              <a:rPr lang="en-US" sz="2500" dirty="0" smtClean="0"/>
              <a:t> were in charge of holding public festivals and maintain public buildings</a:t>
            </a:r>
          </a:p>
          <a:p>
            <a:r>
              <a:rPr lang="en-US" sz="2500" dirty="0" smtClean="0"/>
              <a:t>These lower offices were stepping stones to greater power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6894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 of honors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22154"/>
            <a:ext cx="5488329" cy="5117957"/>
          </a:xfrm>
        </p:spPr>
        <p:txBody>
          <a:bodyPr>
            <a:noAutofit/>
          </a:bodyPr>
          <a:lstStyle/>
          <a:p>
            <a:r>
              <a:rPr lang="en-US" sz="2400" dirty="0" smtClean="0"/>
              <a:t>Plebeians could run for he powerful office of tribune of the plebs</a:t>
            </a:r>
          </a:p>
          <a:p>
            <a:r>
              <a:rPr lang="en-US" sz="2400" dirty="0" smtClean="0"/>
              <a:t>Tribunes acted as protectors of the plebeians</a:t>
            </a:r>
          </a:p>
          <a:p>
            <a:r>
              <a:rPr lang="en-US" sz="2400" dirty="0" smtClean="0"/>
              <a:t>They had the right to veto any law or action of the magistrate</a:t>
            </a:r>
          </a:p>
          <a:p>
            <a:r>
              <a:rPr lang="en-US" sz="2400" dirty="0" smtClean="0"/>
              <a:t>The veto gave the tribunes great power over all other parts of the government</a:t>
            </a:r>
          </a:p>
          <a:p>
            <a:r>
              <a:rPr lang="en-US" sz="2400" dirty="0" smtClean="0"/>
              <a:t>It was forbidden to harm a tribune or stop him from doing his job </a:t>
            </a:r>
            <a:endParaRPr lang="en-US" sz="2400" dirty="0"/>
          </a:p>
        </p:txBody>
      </p:sp>
      <p:pic>
        <p:nvPicPr>
          <p:cNvPr id="5" name="Content Placeholder 4" descr="military-tribunes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b="3124"/>
          <a:stretch>
            <a:fillRect/>
          </a:stretch>
        </p:blipFill>
        <p:spPr>
          <a:xfrm>
            <a:off x="5487988" y="1960563"/>
            <a:ext cx="3567112" cy="4297362"/>
          </a:xfrm>
        </p:spPr>
      </p:pic>
    </p:spTree>
    <p:extLst>
      <p:ext uri="{BB962C8B-B14F-4D97-AF65-F5344CB8AC3E}">
        <p14:creationId xmlns:p14="http://schemas.microsoft.com/office/powerpoint/2010/main" val="93984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 of Honors</a:t>
            </a:r>
            <a:endParaRPr lang="en-US" dirty="0"/>
          </a:p>
        </p:txBody>
      </p:sp>
      <p:pic>
        <p:nvPicPr>
          <p:cNvPr id="5" name="Content Placeholder 4" descr="CONSOLI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r="8742"/>
          <a:stretch>
            <a:fillRect/>
          </a:stretch>
        </p:blipFill>
        <p:spPr>
          <a:xfrm>
            <a:off x="227013" y="2125663"/>
            <a:ext cx="3243262" cy="4000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0844" y="1458681"/>
            <a:ext cx="5573156" cy="5399319"/>
          </a:xfrm>
        </p:spPr>
        <p:txBody>
          <a:bodyPr>
            <a:noAutofit/>
          </a:bodyPr>
          <a:lstStyle/>
          <a:p>
            <a:r>
              <a:rPr lang="en-US" sz="2400" dirty="0" smtClean="0"/>
              <a:t>After serving as an </a:t>
            </a:r>
            <a:r>
              <a:rPr lang="en-US" sz="2400" dirty="0" smtClean="0"/>
              <a:t>aedile</a:t>
            </a:r>
            <a:r>
              <a:rPr lang="en-US" sz="2400" dirty="0" smtClean="0"/>
              <a:t> or tribune, men could try to be elected as a praetor</a:t>
            </a:r>
          </a:p>
          <a:p>
            <a:r>
              <a:rPr lang="en-US" sz="2400" dirty="0" smtClean="0"/>
              <a:t>Praetors judged cases, managed the city of Rome and led armies in times of war</a:t>
            </a:r>
          </a:p>
          <a:p>
            <a:r>
              <a:rPr lang="en-US" sz="2400" dirty="0" smtClean="0"/>
              <a:t>After serving as a praetor, men could try to be elected council</a:t>
            </a:r>
          </a:p>
          <a:p>
            <a:r>
              <a:rPr lang="en-US" sz="2400" dirty="0" smtClean="0"/>
              <a:t>The councils were the top officials</a:t>
            </a:r>
          </a:p>
          <a:p>
            <a:r>
              <a:rPr lang="en-US" sz="2400" dirty="0" smtClean="0"/>
              <a:t>They lead the army, presided over the senate and assemblies and were the highest judges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8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 of Honors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345623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Councils and praetors had visible symbols that showed their authority </a:t>
            </a:r>
          </a:p>
          <a:p>
            <a:r>
              <a:rPr lang="en-US" sz="2800" dirty="0" smtClean="0"/>
              <a:t>They wore special togas and sat on ivory chairs</a:t>
            </a:r>
          </a:p>
          <a:p>
            <a:r>
              <a:rPr lang="en-US" sz="2800" dirty="0" smtClean="0"/>
              <a:t>They were followed around by body guards called </a:t>
            </a:r>
            <a:r>
              <a:rPr lang="en-US" sz="2800" dirty="0" smtClean="0"/>
              <a:t>lictors</a:t>
            </a:r>
            <a:endParaRPr lang="en-US" sz="2800" dirty="0"/>
          </a:p>
        </p:txBody>
      </p:sp>
      <p:pic>
        <p:nvPicPr>
          <p:cNvPr id="5" name="Content Placeholder 4" descr="consu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r="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42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 of Honors</a:t>
            </a:r>
            <a:endParaRPr lang="en-US" dirty="0"/>
          </a:p>
        </p:txBody>
      </p:sp>
      <p:pic>
        <p:nvPicPr>
          <p:cNvPr id="5" name="Content Placeholder 4" descr="senat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13850"/>
          <a:stretch>
            <a:fillRect/>
          </a:stretch>
        </p:blipFill>
        <p:spPr>
          <a:xfrm>
            <a:off x="301625" y="1846263"/>
            <a:ext cx="3565525" cy="42973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834" y="1597004"/>
            <a:ext cx="5276165" cy="5260996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the modern world, calling someone a dictator means he or she is a cruel tyrant</a:t>
            </a:r>
          </a:p>
          <a:p>
            <a:r>
              <a:rPr lang="en-US" sz="2400" dirty="0" smtClean="0"/>
              <a:t>In ancient Rome, a dictator was an important public official</a:t>
            </a:r>
          </a:p>
          <a:p>
            <a:r>
              <a:rPr lang="en-US" sz="2400" dirty="0" smtClean="0"/>
              <a:t>The senate could vote to name a dictator in times of great emergency </a:t>
            </a:r>
          </a:p>
          <a:p>
            <a:r>
              <a:rPr lang="en-US" sz="2400" dirty="0" smtClean="0"/>
              <a:t>Dictators held complete power, but only for a limited time</a:t>
            </a:r>
          </a:p>
          <a:p>
            <a:r>
              <a:rPr lang="en-US" sz="2400" dirty="0" smtClean="0"/>
              <a:t>They served for a maximum of six months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377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Republic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34728"/>
            <a:ext cx="4345623" cy="522327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Roman republic was a unique system of government that lasted for 500 years</a:t>
            </a:r>
          </a:p>
          <a:p>
            <a:r>
              <a:rPr lang="en-US" sz="2500" dirty="0" smtClean="0"/>
              <a:t>It lead the Roman people from their humble origins to their conquest of the Mediterranean world</a:t>
            </a:r>
          </a:p>
          <a:p>
            <a:r>
              <a:rPr lang="en-US" sz="2500" dirty="0" smtClean="0"/>
              <a:t>It was a system in which strong leaders, wealthy aristocrats and average citizens all could play a role</a:t>
            </a:r>
            <a:endParaRPr lang="en-US" sz="2500" dirty="0"/>
          </a:p>
        </p:txBody>
      </p:sp>
      <p:pic>
        <p:nvPicPr>
          <p:cNvPr id="6" name="Content Placeholder 5" descr="21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1" r="22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153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Cincinnatus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1555"/>
            <a:ext cx="4345623" cy="5336445"/>
          </a:xfrm>
        </p:spPr>
        <p:txBody>
          <a:bodyPr/>
          <a:lstStyle/>
          <a:p>
            <a:r>
              <a:rPr lang="en-US" sz="2500" dirty="0" smtClean="0"/>
              <a:t>A man named Cincinnatus was one famous dictator</a:t>
            </a:r>
          </a:p>
          <a:p>
            <a:r>
              <a:rPr lang="en-US" sz="2500" dirty="0" smtClean="0"/>
              <a:t>He was working on his farm when he heard he had been chosen as a dictator </a:t>
            </a:r>
          </a:p>
          <a:p>
            <a:r>
              <a:rPr lang="en-US" sz="2500" dirty="0" smtClean="0"/>
              <a:t>He quickly defeated Rome’s enemies, resigned his office and went back to the fields</a:t>
            </a:r>
          </a:p>
          <a:p>
            <a:r>
              <a:rPr lang="en-US" sz="2500" dirty="0" smtClean="0"/>
              <a:t>He was thought of as a model citizen </a:t>
            </a:r>
          </a:p>
          <a:p>
            <a:endParaRPr lang="en-US" dirty="0"/>
          </a:p>
        </p:txBody>
      </p:sp>
      <p:pic>
        <p:nvPicPr>
          <p:cNvPr id="5" name="Content Placeholder 4" descr="Cincinnatus Statue fu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" b="6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55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Constitution</a:t>
            </a:r>
            <a:endParaRPr lang="en-US" dirty="0"/>
          </a:p>
        </p:txBody>
      </p:sp>
      <p:pic>
        <p:nvPicPr>
          <p:cNvPr id="5" name="Content Placeholder 4" descr="76147bce17ad1e457b67e179d6f5bb44_1M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2"/>
          <a:stretch/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0" y="1828800"/>
            <a:ext cx="4347209" cy="502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Roman government was structured by a constitution</a:t>
            </a:r>
          </a:p>
          <a:p>
            <a:r>
              <a:rPr lang="en-US" sz="2500" dirty="0" smtClean="0"/>
              <a:t>A constitution is a system of rules by which a government in organized</a:t>
            </a:r>
          </a:p>
          <a:p>
            <a:r>
              <a:rPr lang="en-US" sz="2500" dirty="0" smtClean="0"/>
              <a:t>Unlike the U.S. Constitution, the Roman constitution was unwritten.</a:t>
            </a:r>
          </a:p>
          <a:p>
            <a:r>
              <a:rPr lang="en-US" sz="2500" dirty="0" smtClean="0"/>
              <a:t>It was based on tradition and custom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2845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34728"/>
            <a:ext cx="4551568" cy="5223272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 smtClean="0"/>
              <a:t>They built their system of government to make sure no one person could be to powerful</a:t>
            </a:r>
          </a:p>
          <a:p>
            <a:r>
              <a:rPr lang="en-US" sz="2700" dirty="0" smtClean="0"/>
              <a:t>The main idea in Rome’s system was the separation of powers</a:t>
            </a:r>
          </a:p>
          <a:p>
            <a:r>
              <a:rPr lang="en-US" sz="2700" dirty="0" smtClean="0"/>
              <a:t>Power was shared among different people with set roles</a:t>
            </a:r>
          </a:p>
          <a:p>
            <a:r>
              <a:rPr lang="en-US" sz="2700" dirty="0" smtClean="0"/>
              <a:t>After they threw out their last king, the Romans did not want to be ruled by a single man</a:t>
            </a:r>
          </a:p>
          <a:p>
            <a:endParaRPr lang="en-US" dirty="0"/>
          </a:p>
        </p:txBody>
      </p:sp>
      <p:pic>
        <p:nvPicPr>
          <p:cNvPr id="5" name="Content Placeholder 4" descr="separation-of-powers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18" b="-11018"/>
          <a:stretch>
            <a:fillRect/>
          </a:stretch>
        </p:blipFill>
        <p:spPr>
          <a:xfrm>
            <a:off x="5010150" y="1828800"/>
            <a:ext cx="3567113" cy="4297363"/>
          </a:xfrm>
        </p:spPr>
      </p:pic>
    </p:spTree>
    <p:extLst>
      <p:ext uri="{BB962C8B-B14F-4D97-AF65-F5344CB8AC3E}">
        <p14:creationId xmlns:p14="http://schemas.microsoft.com/office/powerpoint/2010/main" val="426809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 cont.</a:t>
            </a:r>
            <a:endParaRPr lang="en-US" dirty="0"/>
          </a:p>
        </p:txBody>
      </p:sp>
      <p:pic>
        <p:nvPicPr>
          <p:cNvPr id="5" name="Content Placeholder 4" descr="vet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4" b="8394"/>
          <a:stretch>
            <a:fillRect/>
          </a:stretch>
        </p:blipFill>
        <p:spPr>
          <a:xfrm>
            <a:off x="4780159" y="4037819"/>
            <a:ext cx="4205770" cy="2640458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" y="1446213"/>
            <a:ext cx="9144000" cy="5411787"/>
          </a:xfrm>
        </p:spPr>
        <p:txBody>
          <a:bodyPr>
            <a:noAutofit/>
          </a:bodyPr>
          <a:lstStyle/>
          <a:p>
            <a:r>
              <a:rPr lang="en-US" sz="2300" dirty="0" smtClean="0"/>
              <a:t>Roman’s limited power by splitting offices between two or more men</a:t>
            </a:r>
          </a:p>
          <a:p>
            <a:r>
              <a:rPr lang="en-US" sz="2300" dirty="0" smtClean="0"/>
              <a:t>They elected two top leaders called consuls. </a:t>
            </a:r>
          </a:p>
          <a:p>
            <a:r>
              <a:rPr lang="en-US" sz="2300" dirty="0" smtClean="0"/>
              <a:t>They held equal power. Each could veto the action of the other</a:t>
            </a:r>
          </a:p>
          <a:p>
            <a:r>
              <a:rPr lang="en-US" sz="2300" dirty="0" smtClean="0"/>
              <a:t>Veto means to stop or cancel the action of a government official or body. In Latin in means “I forbid.”</a:t>
            </a:r>
          </a:p>
          <a:p>
            <a:r>
              <a:rPr lang="en-US" sz="2300" dirty="0" smtClean="0"/>
              <a:t>Officials could only serve one year</a:t>
            </a:r>
          </a:p>
          <a:p>
            <a:r>
              <a:rPr lang="en-US" sz="2300" dirty="0" smtClean="0"/>
              <a:t>An official could not become too</a:t>
            </a:r>
          </a:p>
          <a:p>
            <a:pPr marL="0" indent="0">
              <a:buNone/>
            </a:pPr>
            <a:r>
              <a:rPr lang="en-US" sz="2300" dirty="0" smtClean="0"/>
              <a:t>    powerful in that short time.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622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6106"/>
            <a:ext cx="4916197" cy="5411894"/>
          </a:xfrm>
        </p:spPr>
        <p:txBody>
          <a:bodyPr>
            <a:noAutofit/>
          </a:bodyPr>
          <a:lstStyle/>
          <a:p>
            <a:r>
              <a:rPr lang="en-US" sz="2400" dirty="0" smtClean="0"/>
              <a:t>Power was divided among three branches of government</a:t>
            </a:r>
          </a:p>
          <a:p>
            <a:pPr lvl="1"/>
            <a:r>
              <a:rPr lang="en-US" sz="2400" dirty="0" smtClean="0"/>
              <a:t>The Assemblies</a:t>
            </a:r>
          </a:p>
          <a:p>
            <a:pPr lvl="1"/>
            <a:r>
              <a:rPr lang="en-US" sz="2400" dirty="0" smtClean="0"/>
              <a:t>The Senate</a:t>
            </a:r>
          </a:p>
          <a:p>
            <a:pPr lvl="1"/>
            <a:r>
              <a:rPr lang="en-US" sz="2400" dirty="0" smtClean="0"/>
              <a:t>The Magistrates </a:t>
            </a:r>
          </a:p>
          <a:p>
            <a:r>
              <a:rPr lang="en-US" sz="2400" dirty="0" smtClean="0"/>
              <a:t>Each branch had their own power</a:t>
            </a:r>
          </a:p>
          <a:p>
            <a:r>
              <a:rPr lang="en-US" sz="2400" dirty="0" smtClean="0"/>
              <a:t>They were balanced against the powers of the other branches</a:t>
            </a:r>
          </a:p>
          <a:p>
            <a:r>
              <a:rPr lang="en-US" sz="2400" dirty="0" smtClean="0"/>
              <a:t>One branch could check, or stop another branch</a:t>
            </a:r>
          </a:p>
          <a:p>
            <a:r>
              <a:rPr lang="en-US" sz="2400" dirty="0" smtClean="0"/>
              <a:t>No branch had total power</a:t>
            </a:r>
            <a:endParaRPr lang="en-US" sz="2400" dirty="0"/>
          </a:p>
        </p:txBody>
      </p:sp>
      <p:pic>
        <p:nvPicPr>
          <p:cNvPr id="5" name="Content Placeholder 4" descr="sca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455" b="-54455"/>
          <a:stretch>
            <a:fillRect/>
          </a:stretch>
        </p:blipFill>
        <p:spPr>
          <a:xfrm>
            <a:off x="5195104" y="682956"/>
            <a:ext cx="3565525" cy="3870076"/>
          </a:xfrm>
        </p:spPr>
      </p:pic>
      <p:pic>
        <p:nvPicPr>
          <p:cNvPr id="6" name="Picture 5" descr="check_mark_clip_art_h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96" y="3642424"/>
            <a:ext cx="2456641" cy="30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2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 of law</a:t>
            </a:r>
            <a:endParaRPr lang="en-US" dirty="0"/>
          </a:p>
        </p:txBody>
      </p:sp>
      <p:pic>
        <p:nvPicPr>
          <p:cNvPr id="5" name="Content Placeholder 4" descr="Rule-of-Law-in-Asia-Pacific-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02" b="-4070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0" y="1828800"/>
            <a:ext cx="4117745" cy="4297363"/>
          </a:xfrm>
        </p:spPr>
        <p:txBody>
          <a:bodyPr>
            <a:noAutofit/>
          </a:bodyPr>
          <a:lstStyle/>
          <a:p>
            <a:r>
              <a:rPr lang="en-US" sz="2500" dirty="0" smtClean="0"/>
              <a:t>Another important principle was the rule of law</a:t>
            </a:r>
          </a:p>
          <a:p>
            <a:r>
              <a:rPr lang="en-US" sz="2500" dirty="0" smtClean="0"/>
              <a:t>The law applied to everyone</a:t>
            </a:r>
          </a:p>
          <a:p>
            <a:r>
              <a:rPr lang="en-US" sz="2500" dirty="0" smtClean="0"/>
              <a:t>Even elected officials could be tried for violating the law after their term of office was over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5184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34728"/>
            <a:ext cx="5211714" cy="5223272"/>
          </a:xfrm>
        </p:spPr>
        <p:txBody>
          <a:bodyPr>
            <a:noAutofit/>
          </a:bodyPr>
          <a:lstStyle/>
          <a:p>
            <a:r>
              <a:rPr lang="en-US" sz="2500" dirty="0" smtClean="0"/>
              <a:t>Free Roman men were citizens of the Republic</a:t>
            </a:r>
          </a:p>
          <a:p>
            <a:r>
              <a:rPr lang="en-US" sz="2500" dirty="0" smtClean="0"/>
              <a:t>Women and slaves were not citizens and had no direct role in government</a:t>
            </a:r>
          </a:p>
          <a:p>
            <a:r>
              <a:rPr lang="en-US" sz="2500" dirty="0" smtClean="0"/>
              <a:t>The symbol of Roman government was the toga</a:t>
            </a:r>
          </a:p>
          <a:p>
            <a:r>
              <a:rPr lang="en-US" sz="2500" dirty="0" smtClean="0"/>
              <a:t>A toga is a garment that adult men wore wrapped around their bodies</a:t>
            </a:r>
          </a:p>
          <a:p>
            <a:r>
              <a:rPr lang="en-US" sz="2500" dirty="0" smtClean="0"/>
              <a:t>Only citizens could wear togas</a:t>
            </a:r>
            <a:endParaRPr lang="en-US" sz="2500" dirty="0"/>
          </a:p>
        </p:txBody>
      </p:sp>
      <p:pic>
        <p:nvPicPr>
          <p:cNvPr id="5" name="Content Placeholder 4" descr="patrician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98" r="-43798"/>
          <a:stretch>
            <a:fillRect/>
          </a:stretch>
        </p:blipFill>
        <p:spPr>
          <a:xfrm>
            <a:off x="5311775" y="1828800"/>
            <a:ext cx="3567113" cy="4297363"/>
          </a:xfrm>
        </p:spPr>
      </p:pic>
    </p:spTree>
    <p:extLst>
      <p:ext uri="{BB962C8B-B14F-4D97-AF65-F5344CB8AC3E}">
        <p14:creationId xmlns:p14="http://schemas.microsoft.com/office/powerpoint/2010/main" val="222733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and Responsibilities </a:t>
            </a:r>
            <a:endParaRPr lang="en-US" dirty="0"/>
          </a:p>
        </p:txBody>
      </p:sp>
      <p:pic>
        <p:nvPicPr>
          <p:cNvPr id="5" name="Content Placeholder 4" descr="RightsAndResponsibiliti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10" b="-14010"/>
          <a:stretch>
            <a:fillRect/>
          </a:stretch>
        </p:blipFill>
        <p:spPr>
          <a:xfrm>
            <a:off x="203666" y="1828800"/>
            <a:ext cx="4141957" cy="45813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0" y="1597004"/>
            <a:ext cx="4347209" cy="5260996"/>
          </a:xfrm>
        </p:spPr>
        <p:txBody>
          <a:bodyPr>
            <a:noAutofit/>
          </a:bodyPr>
          <a:lstStyle/>
          <a:p>
            <a:r>
              <a:rPr lang="en-US" sz="2500" dirty="0" smtClean="0"/>
              <a:t>Roman citizens had the right to a trial</a:t>
            </a:r>
          </a:p>
          <a:p>
            <a:r>
              <a:rPr lang="en-US" sz="2500" dirty="0" smtClean="0"/>
              <a:t>Any adult male citizen had the right to vote</a:t>
            </a:r>
          </a:p>
          <a:p>
            <a:r>
              <a:rPr lang="en-US" sz="2500" dirty="0" smtClean="0"/>
              <a:t>A roman had the responsibility to serve in the army of he could afford armor</a:t>
            </a:r>
          </a:p>
          <a:p>
            <a:r>
              <a:rPr lang="en-US" sz="2500" dirty="0" smtClean="0"/>
              <a:t>Roman culture stressed civic duty, meaning the responsibility of a citizen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4872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1292</TotalTime>
  <Words>994</Words>
  <Application>Microsoft Macintosh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Precedent</vt:lpstr>
      <vt:lpstr>The Roman Republic</vt:lpstr>
      <vt:lpstr>The Republic</vt:lpstr>
      <vt:lpstr>Roman Constitution</vt:lpstr>
      <vt:lpstr>Separation of powers</vt:lpstr>
      <vt:lpstr>Separation of powers cont.</vt:lpstr>
      <vt:lpstr>Checks and balances</vt:lpstr>
      <vt:lpstr>The Rule of law</vt:lpstr>
      <vt:lpstr>Roman citizens</vt:lpstr>
      <vt:lpstr>Rights and Responsibilities </vt:lpstr>
      <vt:lpstr>Patricians and Plebeians</vt:lpstr>
      <vt:lpstr>Patricians and Plebeians Cont.</vt:lpstr>
      <vt:lpstr>The Assemblies</vt:lpstr>
      <vt:lpstr>The senate</vt:lpstr>
      <vt:lpstr>Magistrates</vt:lpstr>
      <vt:lpstr>The Race of Honors</vt:lpstr>
      <vt:lpstr>The Race of honors</vt:lpstr>
      <vt:lpstr>The Race of Honors</vt:lpstr>
      <vt:lpstr>The Race of Honors</vt:lpstr>
      <vt:lpstr>The Race of Honors</vt:lpstr>
      <vt:lpstr>Cincinnatus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Republic</dc:title>
  <dc:creator>jfimon</dc:creator>
  <cp:lastModifiedBy>jfimon</cp:lastModifiedBy>
  <cp:revision>13</cp:revision>
  <dcterms:created xsi:type="dcterms:W3CDTF">2013-03-05T22:26:14Z</dcterms:created>
  <dcterms:modified xsi:type="dcterms:W3CDTF">2013-03-06T19:58:29Z</dcterms:modified>
</cp:coreProperties>
</file>